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9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1.jpg" ContentType="image/jpeg"/>
  <Override PartName="/ppt/notesSlides/notesSlide5.xml" ContentType="application/vnd.openxmlformats-officedocument.presentationml.notesSlide+xml"/>
  <Override PartName="/ppt/media/image12.jpg" ContentType="image/jpeg"/>
  <Override PartName="/ppt/media/image13.jpg" ContentType="image/jpeg"/>
  <Override PartName="/ppt/notesSlides/notesSlide6.xml" ContentType="application/vnd.openxmlformats-officedocument.presentationml.notesSlide+xml"/>
  <Override PartName="/ppt/media/image14.jpg" ContentType="image/jpeg"/>
  <Override PartName="/ppt/media/image15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6.jp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63" r:id="rId2"/>
    <p:sldId id="258" r:id="rId3"/>
    <p:sldId id="324" r:id="rId4"/>
    <p:sldId id="257" r:id="rId5"/>
    <p:sldId id="259" r:id="rId6"/>
    <p:sldId id="262" r:id="rId7"/>
    <p:sldId id="279" r:id="rId8"/>
    <p:sldId id="308" r:id="rId9"/>
    <p:sldId id="266" r:id="rId10"/>
    <p:sldId id="288" r:id="rId11"/>
    <p:sldId id="270" r:id="rId12"/>
    <p:sldId id="323" r:id="rId13"/>
    <p:sldId id="299" r:id="rId14"/>
    <p:sldId id="325" r:id="rId15"/>
    <p:sldId id="301" r:id="rId16"/>
    <p:sldId id="302" r:id="rId17"/>
    <p:sldId id="318" r:id="rId18"/>
    <p:sldId id="256" r:id="rId1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6F604A5-B303-4BC7-85E6-22DEDF089DB1}">
          <p14:sldIdLst>
            <p14:sldId id="263"/>
            <p14:sldId id="258"/>
            <p14:sldId id="324"/>
            <p14:sldId id="257"/>
            <p14:sldId id="259"/>
            <p14:sldId id="262"/>
            <p14:sldId id="279"/>
            <p14:sldId id="308"/>
            <p14:sldId id="266"/>
            <p14:sldId id="288"/>
            <p14:sldId id="270"/>
            <p14:sldId id="323"/>
            <p14:sldId id="299"/>
            <p14:sldId id="325"/>
            <p14:sldId id="301"/>
            <p14:sldId id="302"/>
            <p14:sldId id="318"/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D1515"/>
    <a:srgbClr val="9E1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816" autoAdjust="0"/>
  </p:normalViewPr>
  <p:slideViewPr>
    <p:cSldViewPr snapToGrid="0">
      <p:cViewPr varScale="1">
        <p:scale>
          <a:sx n="60" d="100"/>
          <a:sy n="60" d="100"/>
        </p:scale>
        <p:origin x="171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e9a8eaea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e9a8eaea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988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685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3242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586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376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174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09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848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e9889bf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e9889bf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e9889bf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e9889bf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484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e9889bf1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e9889bf1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e9889bf1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e9889bf1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e9889bf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e9889bf1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650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985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e9a8eaea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e9a8eaea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26506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0" y="4870393"/>
            <a:ext cx="2199843" cy="2582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9124" y="4869905"/>
            <a:ext cx="2199624" cy="2582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53188" y="188816"/>
            <a:ext cx="2030155" cy="71495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53938" y="83703"/>
            <a:ext cx="2990999" cy="5852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65" b="1" i="0">
                <a:solidFill>
                  <a:srgbClr val="334D8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693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/>
              <a:t> </a:t>
            </a: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E-Tab Tournament! Mondays at 7pm!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Sponsored by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ARROW gaming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No purchases are required</a:t>
            </a:r>
          </a:p>
        </p:txBody>
      </p:sp>
      <p:pic>
        <p:nvPicPr>
          <p:cNvPr id="1026" name="Picture 2" descr="Contact Arrow Games Where To Buy Bingo and Pull Tab Supplies">
            <a:extLst>
              <a:ext uri="{FF2B5EF4-FFF2-40B4-BE49-F238E27FC236}">
                <a16:creationId xmlns:a16="http://schemas.microsoft.com/office/drawing/2014/main" id="{E5C61F34-C794-FB68-F3DB-B22A3433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3" y="1083990"/>
            <a:ext cx="2124913" cy="21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lectronic Pull Tabs">
            <a:extLst>
              <a:ext uri="{FF2B5EF4-FFF2-40B4-BE49-F238E27FC236}">
                <a16:creationId xmlns:a16="http://schemas.microsoft.com/office/drawing/2014/main" id="{67F6BD18-C2AB-94AA-93DA-675B420D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70" y="1083990"/>
            <a:ext cx="4144963" cy="31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06AC-7F6C-92A2-C488-21ABBFA12101}"/>
              </a:ext>
            </a:extLst>
          </p:cNvPr>
          <p:cNvSpPr txBox="1"/>
          <p:nvPr/>
        </p:nvSpPr>
        <p:spPr>
          <a:xfrm>
            <a:off x="15645" y="1012416"/>
            <a:ext cx="9128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Nerd Night/Potluck VFW 10281Thursday 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3200" b="1" baseline="30000" dirty="0">
                <a:solidFill>
                  <a:srgbClr val="C00000"/>
                </a:solidFill>
              </a:rPr>
              <a:t>OCTOBER </a:t>
            </a:r>
            <a:r>
              <a:rPr lang="en-US" sz="3200" b="1" baseline="30000" dirty="0" err="1">
                <a:solidFill>
                  <a:srgbClr val="C00000"/>
                </a:solidFill>
              </a:rPr>
              <a:t>OCTOBER</a:t>
            </a:r>
            <a:r>
              <a:rPr lang="en-US" sz="3200" b="1" baseline="30000" dirty="0">
                <a:solidFill>
                  <a:srgbClr val="C00000"/>
                </a:solidFill>
              </a:rPr>
              <a:t> 30TH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See related image detail. Nerd Nite August Apocalypse Special- August 21st at 333 Mother Bar">
            <a:extLst>
              <a:ext uri="{FF2B5EF4-FFF2-40B4-BE49-F238E27FC236}">
                <a16:creationId xmlns:a16="http://schemas.microsoft.com/office/drawing/2014/main" id="{32860CF4-5888-973A-D7C3-F1DFFDED5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9" y="2486925"/>
            <a:ext cx="2514055" cy="19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gic the gathering">
            <a:extLst>
              <a:ext uri="{FF2B5EF4-FFF2-40B4-BE49-F238E27FC236}">
                <a16:creationId xmlns:a16="http://schemas.microsoft.com/office/drawing/2014/main" id="{7AAD9238-5C70-AE23-347D-FF6B60070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6" y="2563138"/>
            <a:ext cx="3040379" cy="19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re's how Dungeons &amp; Dragons is changing for its new edition | Polygon">
            <a:extLst>
              <a:ext uri="{FF2B5EF4-FFF2-40B4-BE49-F238E27FC236}">
                <a16:creationId xmlns:a16="http://schemas.microsoft.com/office/drawing/2014/main" id="{05EC7CF1-E09D-AFF3-21E3-2CBD31891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613" y="2486925"/>
            <a:ext cx="2514054" cy="185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55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39200" y="1379014"/>
            <a:ext cx="8704800" cy="2015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Recommendations?</a:t>
            </a:r>
            <a:b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Or suggestions to improve the Environment FOR OUR VETERANS AND POST. PLEASE LET US KNOW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06902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771398F-FE4B-CCF9-CDDF-40F376063D09}"/>
              </a:ext>
            </a:extLst>
          </p:cNvPr>
          <p:cNvSpPr txBox="1"/>
          <p:nvPr/>
        </p:nvSpPr>
        <p:spPr>
          <a:xfrm flipH="1">
            <a:off x="-3" y="962526"/>
            <a:ext cx="5022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WICKED ADULT HALLOWEEN PARTY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COSTUME CONTEST 1</a:t>
            </a:r>
            <a:r>
              <a:rPr lang="en-US" sz="1800" b="1" baseline="30000" dirty="0">
                <a:solidFill>
                  <a:srgbClr val="9E161D"/>
                </a:solidFill>
              </a:rPr>
              <a:t>ST</a:t>
            </a:r>
            <a:r>
              <a:rPr lang="en-US" sz="1800" b="1" dirty="0">
                <a:solidFill>
                  <a:srgbClr val="9E161D"/>
                </a:solidFill>
              </a:rPr>
              <a:t>,2</a:t>
            </a:r>
            <a:r>
              <a:rPr lang="en-US" sz="1800" b="1" baseline="30000" dirty="0">
                <a:solidFill>
                  <a:srgbClr val="9E161D"/>
                </a:solidFill>
              </a:rPr>
              <a:t>ND</a:t>
            </a:r>
            <a:r>
              <a:rPr lang="en-US" sz="1800" b="1" dirty="0">
                <a:solidFill>
                  <a:srgbClr val="9E161D"/>
                </a:solidFill>
              </a:rPr>
              <a:t>,3</a:t>
            </a:r>
            <a:r>
              <a:rPr lang="en-US" sz="1800" b="1" baseline="30000" dirty="0">
                <a:solidFill>
                  <a:srgbClr val="9E161D"/>
                </a:solidFill>
              </a:rPr>
              <a:t>RD</a:t>
            </a:r>
            <a:r>
              <a:rPr lang="en-US" sz="1800" b="1" dirty="0">
                <a:solidFill>
                  <a:srgbClr val="9E161D"/>
                </a:solidFill>
              </a:rPr>
              <a:t>,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OCTOBER 31</a:t>
            </a:r>
            <a:r>
              <a:rPr lang="en-US" sz="1800" b="1" baseline="30000" dirty="0">
                <a:solidFill>
                  <a:srgbClr val="9E161D"/>
                </a:solidFill>
              </a:rPr>
              <a:t>ST</a:t>
            </a:r>
            <a:r>
              <a:rPr lang="en-US" sz="1800" b="1" dirty="0">
                <a:solidFill>
                  <a:srgbClr val="9E161D"/>
                </a:solidFill>
              </a:rPr>
              <a:t> PARTY STARTS 7:00PM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COSTUME CONTEST STARTS AT 9:00PM</a:t>
            </a:r>
          </a:p>
        </p:txBody>
      </p:sp>
      <p:pic>
        <p:nvPicPr>
          <p:cNvPr id="3" name="Picture 2" descr="A poster for a halloween garment party&#10;&#10;Description automatically generated">
            <a:extLst>
              <a:ext uri="{FF2B5EF4-FFF2-40B4-BE49-F238E27FC236}">
                <a16:creationId xmlns:a16="http://schemas.microsoft.com/office/drawing/2014/main" id="{DF2AC179-7CBC-A3A5-7829-D347433FB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302" y="962526"/>
            <a:ext cx="3973354" cy="34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0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FUNERAL SERVICES</a:t>
            </a: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MEMBERS IN NEED</a:t>
            </a:r>
          </a:p>
          <a:p>
            <a:endParaRPr lang="en-US" sz="28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DON CAMPBELL SIGNATURE HEALTH ELIZABETHTOWN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ROOM 404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HE WANTS YOU TO VISIT</a:t>
            </a: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vice Dogs for Veterans: Helping American Heros | Therapy Pet">
            <a:extLst>
              <a:ext uri="{FF2B5EF4-FFF2-40B4-BE49-F238E27FC236}">
                <a16:creationId xmlns:a16="http://schemas.microsoft.com/office/drawing/2014/main" id="{3D5D89CB-BA18-B34E-568D-4DA216E9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28" y="1245037"/>
            <a:ext cx="4832872" cy="31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124139" y="1010938"/>
            <a:ext cx="38661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E161D"/>
                </a:solidFill>
              </a:rPr>
              <a:t>NO DOGS OR OTHER PETS ALLOWED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THIS INCLUDES EMOTIONAL SUPPORT, COMPANION AND THERAPY ANIMALS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EXEPT FOR GUIDE DOGS SIGNAL DOGS AND SERVICE ANIMALS WITH CERTIFIED DOCUMENTS IN HAND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WE APPRICIATE YOUR UNDERSTANDING</a:t>
            </a:r>
          </a:p>
          <a:p>
            <a:endParaRPr lang="en-US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0" y="1106537"/>
            <a:ext cx="917430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ORDER OF SERVICE AT THE CANTEEN, IS AS FOLLOWS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1. ALCOHOL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2. FOOD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3. GAMING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4. ALL ETABS MUST BE TURNED IN BY CLOSE OF BUSINESS THE DAY OF PLAY.</a:t>
            </a:r>
          </a:p>
          <a:p>
            <a:endParaRPr lang="en-US" sz="12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6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poster with a cartoon turkey giving a thumbs up&#10;&#10;Description automatically generated">
            <a:extLst>
              <a:ext uri="{FF2B5EF4-FFF2-40B4-BE49-F238E27FC236}">
                <a16:creationId xmlns:a16="http://schemas.microsoft.com/office/drawing/2014/main" id="{D4672214-EE67-9EFD-2142-04BDAA7DC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573" y="975560"/>
            <a:ext cx="3429000" cy="3497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490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TURKEY SHOOT  4 OCTOBER 2025 TO MARCH 2025</a:t>
            </a:r>
          </a:p>
        </p:txBody>
      </p:sp>
    </p:spTree>
    <p:extLst>
      <p:ext uri="{BB962C8B-B14F-4D97-AF65-F5344CB8AC3E}">
        <p14:creationId xmlns:p14="http://schemas.microsoft.com/office/powerpoint/2010/main" val="2710572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3727" y="1007476"/>
            <a:ext cx="938316" cy="311869"/>
          </a:xfrm>
          <a:prstGeom prst="rect">
            <a:avLst/>
          </a:prstGeom>
        </p:spPr>
        <p:txBody>
          <a:bodyPr vert="horz" wrap="square" lIns="0" tIns="6212" rIns="0" bIns="0" rtlCol="0">
            <a:spAutoFit/>
          </a:bodyPr>
          <a:lstStyle/>
          <a:p>
            <a:pPr marL="6212" marR="2485" algn="ctr">
              <a:lnSpc>
                <a:spcPct val="114999"/>
              </a:lnSpc>
              <a:spcBef>
                <a:spcPts val="49"/>
              </a:spcBef>
            </a:pPr>
            <a:r>
              <a:rPr sz="636" b="1" dirty="0">
                <a:solidFill>
                  <a:srgbClr val="263766"/>
                </a:solidFill>
              </a:rPr>
              <a:t>"VFW</a:t>
            </a:r>
            <a:r>
              <a:rPr sz="636" b="1" spc="-15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made</a:t>
            </a:r>
            <a:r>
              <a:rPr sz="636" b="1" spc="-15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it</a:t>
            </a:r>
            <a:r>
              <a:rPr sz="636" b="1" spc="-15" dirty="0">
                <a:solidFill>
                  <a:srgbClr val="263766"/>
                </a:solidFill>
              </a:rPr>
              <a:t> </a:t>
            </a:r>
            <a:r>
              <a:rPr sz="636" b="1" spc="-5" dirty="0">
                <a:solidFill>
                  <a:srgbClr val="263766"/>
                </a:solidFill>
              </a:rPr>
              <a:t>possible </a:t>
            </a:r>
            <a:r>
              <a:rPr sz="636" b="1" dirty="0">
                <a:solidFill>
                  <a:srgbClr val="263766"/>
                </a:solidFill>
              </a:rPr>
              <a:t>for</a:t>
            </a:r>
            <a:r>
              <a:rPr sz="636" b="1" spc="-12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me</a:t>
            </a:r>
            <a:r>
              <a:rPr sz="636" b="1" spc="-12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to</a:t>
            </a:r>
            <a:r>
              <a:rPr sz="636" b="1" spc="-10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go</a:t>
            </a:r>
            <a:r>
              <a:rPr sz="636" b="1" spc="-12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to</a:t>
            </a:r>
            <a:r>
              <a:rPr sz="636" b="1" spc="-10" dirty="0">
                <a:solidFill>
                  <a:srgbClr val="263766"/>
                </a:solidFill>
              </a:rPr>
              <a:t> </a:t>
            </a:r>
            <a:r>
              <a:rPr sz="636" b="1" spc="-5" dirty="0">
                <a:solidFill>
                  <a:srgbClr val="263766"/>
                </a:solidFill>
              </a:rPr>
              <a:t>college."</a:t>
            </a:r>
            <a:endParaRPr sz="636" dirty="0"/>
          </a:p>
          <a:p>
            <a:pPr marR="8696" algn="ctr">
              <a:spcBef>
                <a:spcPts val="122"/>
              </a:spcBef>
            </a:pPr>
            <a:r>
              <a:rPr sz="440" dirty="0">
                <a:solidFill>
                  <a:srgbClr val="263766"/>
                </a:solidFill>
                <a:latin typeface="Verdana"/>
                <a:cs typeface="Verdana"/>
              </a:rPr>
              <a:t>-</a:t>
            </a:r>
            <a:r>
              <a:rPr sz="440" spc="-22" dirty="0">
                <a:solidFill>
                  <a:srgbClr val="263766"/>
                </a:solidFill>
                <a:latin typeface="Verdana"/>
                <a:cs typeface="Verdana"/>
              </a:rPr>
              <a:t> </a:t>
            </a:r>
            <a:r>
              <a:rPr sz="440" dirty="0">
                <a:solidFill>
                  <a:srgbClr val="263766"/>
                </a:solidFill>
                <a:latin typeface="Verdana"/>
                <a:cs typeface="Verdana"/>
              </a:rPr>
              <a:t>Rachel</a:t>
            </a:r>
            <a:r>
              <a:rPr sz="440" spc="-20" dirty="0">
                <a:solidFill>
                  <a:srgbClr val="263766"/>
                </a:solidFill>
                <a:latin typeface="Verdana"/>
                <a:cs typeface="Verdana"/>
              </a:rPr>
              <a:t> </a:t>
            </a:r>
            <a:r>
              <a:rPr sz="440" dirty="0">
                <a:solidFill>
                  <a:srgbClr val="263766"/>
                </a:solidFill>
                <a:latin typeface="Verdana"/>
                <a:cs typeface="Verdana"/>
              </a:rPr>
              <a:t>2020</a:t>
            </a:r>
            <a:r>
              <a:rPr sz="440" spc="-22" dirty="0">
                <a:solidFill>
                  <a:srgbClr val="263766"/>
                </a:solidFill>
                <a:latin typeface="Verdana"/>
                <a:cs typeface="Verdana"/>
              </a:rPr>
              <a:t> </a:t>
            </a:r>
            <a:r>
              <a:rPr sz="440" dirty="0">
                <a:solidFill>
                  <a:srgbClr val="263766"/>
                </a:solidFill>
                <a:latin typeface="Verdana"/>
                <a:cs typeface="Verdana"/>
              </a:rPr>
              <a:t>Prize</a:t>
            </a:r>
            <a:r>
              <a:rPr sz="440" spc="-20" dirty="0">
                <a:solidFill>
                  <a:srgbClr val="263766"/>
                </a:solidFill>
                <a:latin typeface="Verdana"/>
                <a:cs typeface="Verdana"/>
              </a:rPr>
              <a:t> </a:t>
            </a:r>
            <a:r>
              <a:rPr sz="440" spc="-5" dirty="0">
                <a:solidFill>
                  <a:srgbClr val="263766"/>
                </a:solidFill>
                <a:latin typeface="Verdana"/>
                <a:cs typeface="Verdana"/>
              </a:rPr>
              <a:t>Winner</a:t>
            </a:r>
            <a:endParaRPr sz="44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67923" y="698541"/>
            <a:ext cx="1614177" cy="190619"/>
          </a:xfrm>
          <a:prstGeom prst="rect">
            <a:avLst/>
          </a:prstGeom>
        </p:spPr>
        <p:txBody>
          <a:bodyPr vert="horz" wrap="square" lIns="0" tIns="6212" rIns="0" bIns="0" rtlCol="0">
            <a:spAutoFit/>
          </a:bodyPr>
          <a:lstStyle/>
          <a:p>
            <a:pPr marL="6212">
              <a:spcBef>
                <a:spcPts val="49"/>
              </a:spcBef>
            </a:pPr>
            <a:r>
              <a:rPr sz="1198" b="1" spc="-5" dirty="0">
                <a:solidFill>
                  <a:srgbClr val="334D8C"/>
                </a:solidFill>
                <a:latin typeface="Calibri"/>
                <a:cs typeface="Calibri"/>
              </a:rPr>
              <a:t>2025-</a:t>
            </a:r>
            <a:r>
              <a:rPr sz="1198" b="1" dirty="0">
                <a:solidFill>
                  <a:srgbClr val="334D8C"/>
                </a:solidFill>
                <a:latin typeface="Calibri"/>
                <a:cs typeface="Calibri"/>
              </a:rPr>
              <a:t>2026</a:t>
            </a:r>
            <a:r>
              <a:rPr sz="1198" b="1" spc="2" dirty="0">
                <a:solidFill>
                  <a:srgbClr val="334D8C"/>
                </a:solidFill>
                <a:latin typeface="Calibri"/>
                <a:cs typeface="Calibri"/>
              </a:rPr>
              <a:t> </a:t>
            </a:r>
            <a:r>
              <a:rPr sz="1198" b="1" spc="-5" dirty="0">
                <a:solidFill>
                  <a:srgbClr val="334D8C"/>
                </a:solidFill>
                <a:latin typeface="Calibri"/>
                <a:cs typeface="Calibri"/>
              </a:rPr>
              <a:t>COMPETITION</a:t>
            </a:r>
            <a:endParaRPr sz="1198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2770" y="961240"/>
            <a:ext cx="4167685" cy="788874"/>
          </a:xfrm>
          <a:prstGeom prst="rect">
            <a:avLst/>
          </a:prstGeom>
        </p:spPr>
        <p:txBody>
          <a:bodyPr spcFirstLastPara="1" vert="horz" wrap="square" lIns="0" tIns="36961" rIns="0" bIns="0" rtlCol="0" anchor="t" anchorCtr="0">
            <a:spAutoFit/>
          </a:bodyPr>
          <a:lstStyle/>
          <a:p>
            <a:pPr marL="6212" marR="2485" algn="ctr">
              <a:lnSpc>
                <a:spcPts val="1653"/>
              </a:lnSpc>
              <a:spcBef>
                <a:spcPts val="291"/>
              </a:spcBef>
            </a:pPr>
            <a:r>
              <a:rPr spc="-22" dirty="0"/>
              <a:t>PATRIOT'S</a:t>
            </a:r>
            <a:r>
              <a:rPr spc="-68" dirty="0"/>
              <a:t> </a:t>
            </a:r>
            <a:r>
              <a:rPr dirty="0"/>
              <a:t>PEN</a:t>
            </a:r>
            <a:r>
              <a:rPr spc="-110" dirty="0"/>
              <a:t> </a:t>
            </a:r>
            <a:r>
              <a:rPr spc="-12" dirty="0"/>
              <a:t>AND </a:t>
            </a:r>
            <a:r>
              <a:rPr dirty="0"/>
              <a:t>VOICE</a:t>
            </a:r>
            <a:r>
              <a:rPr spc="-64" dirty="0"/>
              <a:t> </a:t>
            </a:r>
            <a:r>
              <a:rPr spc="-12" dirty="0"/>
              <a:t>OF </a:t>
            </a:r>
            <a:r>
              <a:rPr spc="-5" dirty="0"/>
              <a:t>DEMOCRACY</a:t>
            </a:r>
          </a:p>
          <a:p>
            <a:pPr marL="932" algn="ctr">
              <a:spcBef>
                <a:spcPts val="357"/>
              </a:spcBef>
            </a:pPr>
            <a:r>
              <a:rPr sz="1467" dirty="0"/>
              <a:t>Post</a:t>
            </a:r>
            <a:r>
              <a:rPr sz="1467" spc="-2" dirty="0"/>
              <a:t> </a:t>
            </a:r>
            <a:r>
              <a:rPr sz="1467" spc="-5" dirty="0"/>
              <a:t>10281</a:t>
            </a:r>
            <a:endParaRPr sz="1467" dirty="0"/>
          </a:p>
        </p:txBody>
      </p:sp>
      <p:sp>
        <p:nvSpPr>
          <p:cNvPr id="5" name="object 5"/>
          <p:cNvSpPr txBox="1"/>
          <p:nvPr/>
        </p:nvSpPr>
        <p:spPr>
          <a:xfrm>
            <a:off x="5308785" y="2291065"/>
            <a:ext cx="441670" cy="119252"/>
          </a:xfrm>
          <a:prstGeom prst="rect">
            <a:avLst/>
          </a:prstGeom>
        </p:spPr>
        <p:txBody>
          <a:bodyPr vert="horz" wrap="square" lIns="0" tIns="6212" rIns="0" bIns="0" rtlCol="0">
            <a:spAutoFit/>
          </a:bodyPr>
          <a:lstStyle/>
          <a:p>
            <a:pPr marL="6212">
              <a:spcBef>
                <a:spcPts val="49"/>
              </a:spcBef>
            </a:pPr>
            <a:r>
              <a:rPr sz="734" b="1" spc="-5" dirty="0">
                <a:solidFill>
                  <a:srgbClr val="263766"/>
                </a:solidFill>
                <a:latin typeface="Calibri"/>
                <a:cs typeface="Calibri"/>
              </a:rPr>
              <a:t>ELIGIBILITY</a:t>
            </a:r>
            <a:endParaRPr sz="734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6808" y="2481524"/>
            <a:ext cx="1445522" cy="516797"/>
          </a:xfrm>
          <a:prstGeom prst="rect">
            <a:avLst/>
          </a:prstGeom>
        </p:spPr>
        <p:txBody>
          <a:bodyPr vert="horz" wrap="square" lIns="0" tIns="6212" rIns="0" bIns="0" rtlCol="0">
            <a:spAutoFit/>
          </a:bodyPr>
          <a:lstStyle/>
          <a:p>
            <a:pPr marL="6212" marR="2485" indent="-621" algn="ctr">
              <a:lnSpc>
                <a:spcPct val="114999"/>
              </a:lnSpc>
              <a:spcBef>
                <a:spcPts val="49"/>
              </a:spcBef>
            </a:pPr>
            <a:r>
              <a:rPr sz="587" dirty="0">
                <a:solidFill>
                  <a:srgbClr val="263766"/>
                </a:solidFill>
              </a:rPr>
              <a:t>Students</a:t>
            </a:r>
            <a:r>
              <a:rPr sz="587" spc="-12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must</a:t>
            </a:r>
            <a:r>
              <a:rPr sz="587" spc="-10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be</a:t>
            </a:r>
            <a:r>
              <a:rPr sz="587" spc="-10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lawful</a:t>
            </a:r>
            <a:r>
              <a:rPr sz="587" spc="-12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U.S.</a:t>
            </a:r>
            <a:r>
              <a:rPr sz="587" spc="-10" dirty="0">
                <a:solidFill>
                  <a:srgbClr val="263766"/>
                </a:solidFill>
              </a:rPr>
              <a:t> </a:t>
            </a:r>
            <a:r>
              <a:rPr sz="587" spc="-5" dirty="0">
                <a:solidFill>
                  <a:srgbClr val="263766"/>
                </a:solidFill>
              </a:rPr>
              <a:t>permanent </a:t>
            </a:r>
            <a:r>
              <a:rPr sz="587" dirty="0">
                <a:solidFill>
                  <a:srgbClr val="263766"/>
                </a:solidFill>
              </a:rPr>
              <a:t>residents</a:t>
            </a:r>
            <a:r>
              <a:rPr sz="587" spc="-12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or</a:t>
            </a:r>
            <a:r>
              <a:rPr sz="587" spc="-7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have</a:t>
            </a:r>
            <a:r>
              <a:rPr sz="587" spc="-7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applied</a:t>
            </a:r>
            <a:r>
              <a:rPr sz="587" spc="-7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for</a:t>
            </a:r>
            <a:r>
              <a:rPr sz="587" spc="-5" dirty="0">
                <a:solidFill>
                  <a:srgbClr val="263766"/>
                </a:solidFill>
              </a:rPr>
              <a:t> permanent </a:t>
            </a:r>
            <a:r>
              <a:rPr sz="587" dirty="0">
                <a:solidFill>
                  <a:srgbClr val="263766"/>
                </a:solidFill>
              </a:rPr>
              <a:t>residence</a:t>
            </a:r>
            <a:r>
              <a:rPr sz="587" spc="-12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(for</a:t>
            </a:r>
            <a:r>
              <a:rPr sz="587" spc="-12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which</a:t>
            </a:r>
            <a:r>
              <a:rPr sz="587" spc="-12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the</a:t>
            </a:r>
            <a:r>
              <a:rPr sz="587" spc="-12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application</a:t>
            </a:r>
            <a:r>
              <a:rPr sz="587" spc="-12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has</a:t>
            </a:r>
            <a:r>
              <a:rPr sz="587" spc="-12" dirty="0">
                <a:solidFill>
                  <a:srgbClr val="263766"/>
                </a:solidFill>
              </a:rPr>
              <a:t> not </a:t>
            </a:r>
            <a:r>
              <a:rPr sz="587" dirty="0">
                <a:solidFill>
                  <a:srgbClr val="263766"/>
                </a:solidFill>
              </a:rPr>
              <a:t>been</a:t>
            </a:r>
            <a:r>
              <a:rPr sz="587" spc="-15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denied)</a:t>
            </a:r>
            <a:r>
              <a:rPr sz="587" spc="-7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and</a:t>
            </a:r>
            <a:r>
              <a:rPr sz="587" spc="-7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intend</a:t>
            </a:r>
            <a:r>
              <a:rPr sz="587" spc="-10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to</a:t>
            </a:r>
            <a:r>
              <a:rPr sz="587" spc="-7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become</a:t>
            </a:r>
            <a:r>
              <a:rPr sz="587" spc="-7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a</a:t>
            </a:r>
            <a:r>
              <a:rPr sz="587" spc="-7" dirty="0">
                <a:solidFill>
                  <a:srgbClr val="263766"/>
                </a:solidFill>
              </a:rPr>
              <a:t> </a:t>
            </a:r>
            <a:r>
              <a:rPr sz="587" spc="-10" dirty="0">
                <a:solidFill>
                  <a:srgbClr val="263766"/>
                </a:solidFill>
              </a:rPr>
              <a:t>U.S. </a:t>
            </a:r>
            <a:r>
              <a:rPr sz="587" dirty="0">
                <a:solidFill>
                  <a:srgbClr val="263766"/>
                </a:solidFill>
              </a:rPr>
              <a:t>citizen</a:t>
            </a:r>
            <a:r>
              <a:rPr sz="587" spc="-12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at</a:t>
            </a:r>
            <a:r>
              <a:rPr sz="587" spc="-12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the</a:t>
            </a:r>
            <a:r>
              <a:rPr sz="587" spc="-12" dirty="0">
                <a:solidFill>
                  <a:srgbClr val="263766"/>
                </a:solidFill>
              </a:rPr>
              <a:t> </a:t>
            </a:r>
            <a:r>
              <a:rPr sz="587" dirty="0">
                <a:solidFill>
                  <a:srgbClr val="263766"/>
                </a:solidFill>
              </a:rPr>
              <a:t>earliest</a:t>
            </a:r>
            <a:r>
              <a:rPr sz="587" spc="-12" dirty="0">
                <a:solidFill>
                  <a:srgbClr val="263766"/>
                </a:solidFill>
              </a:rPr>
              <a:t> </a:t>
            </a:r>
            <a:r>
              <a:rPr sz="587" spc="-5" dirty="0">
                <a:solidFill>
                  <a:srgbClr val="263766"/>
                </a:solidFill>
              </a:rPr>
              <a:t>opportunity.</a:t>
            </a:r>
            <a:endParaRPr sz="587" dirty="0"/>
          </a:p>
        </p:txBody>
      </p:sp>
      <p:sp>
        <p:nvSpPr>
          <p:cNvPr id="7" name="object 7"/>
          <p:cNvSpPr txBox="1"/>
          <p:nvPr/>
        </p:nvSpPr>
        <p:spPr>
          <a:xfrm>
            <a:off x="2930490" y="2443091"/>
            <a:ext cx="1340230" cy="397300"/>
          </a:xfrm>
          <a:prstGeom prst="rect">
            <a:avLst/>
          </a:prstGeom>
        </p:spPr>
        <p:txBody>
          <a:bodyPr vert="horz" wrap="square" lIns="0" tIns="25158" rIns="0" bIns="0" rtlCol="0">
            <a:spAutoFit/>
          </a:bodyPr>
          <a:lstStyle/>
          <a:p>
            <a:pPr marL="6212">
              <a:spcBef>
                <a:spcPts val="198"/>
              </a:spcBef>
            </a:pPr>
            <a:r>
              <a:rPr sz="1027" b="1" spc="-10" dirty="0">
                <a:solidFill>
                  <a:srgbClr val="263766"/>
                </a:solidFill>
                <a:latin typeface="Calibri"/>
                <a:cs typeface="Calibri"/>
              </a:rPr>
              <a:t>APPLICATION</a:t>
            </a:r>
            <a:r>
              <a:rPr sz="1027" b="1" spc="-29" dirty="0">
                <a:solidFill>
                  <a:srgbClr val="263766"/>
                </a:solidFill>
                <a:latin typeface="Calibri"/>
                <a:cs typeface="Calibri"/>
              </a:rPr>
              <a:t> </a:t>
            </a:r>
            <a:r>
              <a:rPr sz="1027" b="1" spc="-5" dirty="0">
                <a:solidFill>
                  <a:srgbClr val="263766"/>
                </a:solidFill>
                <a:latin typeface="Calibri"/>
                <a:cs typeface="Calibri"/>
              </a:rPr>
              <a:t>DEADLINE:</a:t>
            </a:r>
            <a:endParaRPr sz="1027" dirty="0">
              <a:latin typeface="Calibri"/>
              <a:cs typeface="Calibri"/>
            </a:endParaRPr>
          </a:p>
          <a:p>
            <a:pPr marL="6212">
              <a:spcBef>
                <a:spcPts val="176"/>
              </a:spcBef>
            </a:pPr>
            <a:r>
              <a:rPr sz="1223" b="1" spc="-5" dirty="0">
                <a:solidFill>
                  <a:srgbClr val="5EAE46"/>
                </a:solidFill>
                <a:latin typeface="Calibri"/>
                <a:cs typeface="Calibri"/>
              </a:rPr>
              <a:t>OCTOBER</a:t>
            </a:r>
            <a:r>
              <a:rPr sz="1223" b="1" spc="-24" dirty="0">
                <a:solidFill>
                  <a:srgbClr val="5EAE46"/>
                </a:solidFill>
                <a:latin typeface="Calibri"/>
                <a:cs typeface="Calibri"/>
              </a:rPr>
              <a:t> </a:t>
            </a:r>
            <a:r>
              <a:rPr sz="1223" b="1" dirty="0">
                <a:solidFill>
                  <a:srgbClr val="5EAE46"/>
                </a:solidFill>
                <a:latin typeface="Calibri"/>
                <a:cs typeface="Calibri"/>
              </a:rPr>
              <a:t>31,</a:t>
            </a:r>
            <a:r>
              <a:rPr sz="1223" b="1" spc="-22" dirty="0">
                <a:solidFill>
                  <a:srgbClr val="5EAE46"/>
                </a:solidFill>
                <a:latin typeface="Calibri"/>
                <a:cs typeface="Calibri"/>
              </a:rPr>
              <a:t> </a:t>
            </a:r>
            <a:r>
              <a:rPr sz="1223" b="1" spc="-10" dirty="0">
                <a:solidFill>
                  <a:srgbClr val="5EAE46"/>
                </a:solidFill>
                <a:latin typeface="Calibri"/>
                <a:cs typeface="Calibri"/>
              </a:rPr>
              <a:t>2025</a:t>
            </a:r>
            <a:endParaRPr sz="1223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69039" y="2938096"/>
            <a:ext cx="955710" cy="194466"/>
          </a:xfrm>
          <a:prstGeom prst="rect">
            <a:avLst/>
          </a:prstGeom>
        </p:spPr>
        <p:txBody>
          <a:bodyPr vert="horz" wrap="square" lIns="0" tIns="6212" rIns="0" bIns="0" rtlCol="0">
            <a:spAutoFit/>
          </a:bodyPr>
          <a:lstStyle/>
          <a:p>
            <a:pPr marL="6212">
              <a:spcBef>
                <a:spcPts val="49"/>
              </a:spcBef>
            </a:pPr>
            <a:r>
              <a:rPr sz="1223" b="1" spc="-22" dirty="0">
                <a:solidFill>
                  <a:srgbClr val="263766"/>
                </a:solidFill>
                <a:latin typeface="Calibri"/>
                <a:cs typeface="Calibri"/>
              </a:rPr>
              <a:t>PATRIOT'S</a:t>
            </a:r>
            <a:r>
              <a:rPr sz="1223" b="1" spc="-42" dirty="0">
                <a:solidFill>
                  <a:srgbClr val="263766"/>
                </a:solidFill>
                <a:latin typeface="Calibri"/>
                <a:cs typeface="Calibri"/>
              </a:rPr>
              <a:t> </a:t>
            </a:r>
            <a:r>
              <a:rPr sz="1223" b="1" spc="-12" dirty="0">
                <a:solidFill>
                  <a:srgbClr val="263766"/>
                </a:solidFill>
                <a:latin typeface="Calibri"/>
                <a:cs typeface="Calibri"/>
              </a:rPr>
              <a:t>PEN</a:t>
            </a:r>
            <a:endParaRPr sz="1223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32092" y="3140855"/>
            <a:ext cx="1806748" cy="677739"/>
          </a:xfrm>
          <a:prstGeom prst="rect">
            <a:avLst/>
          </a:prstGeom>
        </p:spPr>
        <p:txBody>
          <a:bodyPr vert="horz" wrap="square" lIns="0" tIns="6212" rIns="0" bIns="0" rtlCol="0">
            <a:spAutoFit/>
          </a:bodyPr>
          <a:lstStyle/>
          <a:p>
            <a:pPr marL="166470" marR="209019" indent="-160569">
              <a:lnSpc>
                <a:spcPct val="114999"/>
              </a:lnSpc>
              <a:spcBef>
                <a:spcPts val="49"/>
              </a:spcBef>
              <a:buChar char="●"/>
              <a:tabLst>
                <a:tab pos="166470" algn="l"/>
              </a:tabLst>
            </a:pPr>
            <a:r>
              <a:rPr sz="636" dirty="0">
                <a:solidFill>
                  <a:srgbClr val="263766"/>
                </a:solidFill>
              </a:rPr>
              <a:t>Open</a:t>
            </a:r>
            <a:r>
              <a:rPr sz="636" spc="-20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to</a:t>
            </a:r>
            <a:r>
              <a:rPr sz="636" spc="-20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6th,</a:t>
            </a:r>
            <a:r>
              <a:rPr sz="636" spc="-20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7th</a:t>
            </a:r>
            <a:r>
              <a:rPr sz="636" spc="-20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and</a:t>
            </a:r>
            <a:r>
              <a:rPr sz="636" spc="-20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8th</a:t>
            </a:r>
            <a:r>
              <a:rPr sz="636" spc="-20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grade</a:t>
            </a:r>
            <a:r>
              <a:rPr sz="636" spc="-20" dirty="0">
                <a:solidFill>
                  <a:srgbClr val="263766"/>
                </a:solidFill>
              </a:rPr>
              <a:t> </a:t>
            </a:r>
            <a:r>
              <a:rPr sz="636" spc="-5" dirty="0">
                <a:solidFill>
                  <a:srgbClr val="263766"/>
                </a:solidFill>
              </a:rPr>
              <a:t>students </a:t>
            </a:r>
            <a:r>
              <a:rPr sz="636" dirty="0">
                <a:solidFill>
                  <a:srgbClr val="263766"/>
                </a:solidFill>
              </a:rPr>
              <a:t>enrolled</a:t>
            </a:r>
            <a:r>
              <a:rPr sz="636" spc="-24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by</a:t>
            </a:r>
            <a:r>
              <a:rPr sz="636" spc="-22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the</a:t>
            </a:r>
            <a:r>
              <a:rPr sz="636" spc="-22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Oct.</a:t>
            </a:r>
            <a:r>
              <a:rPr sz="636" spc="-22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31st</a:t>
            </a:r>
            <a:r>
              <a:rPr sz="636" spc="-22" dirty="0">
                <a:solidFill>
                  <a:srgbClr val="263766"/>
                </a:solidFill>
              </a:rPr>
              <a:t> </a:t>
            </a:r>
            <a:r>
              <a:rPr sz="636" spc="-5" dirty="0">
                <a:solidFill>
                  <a:srgbClr val="263766"/>
                </a:solidFill>
              </a:rPr>
              <a:t>deadline</a:t>
            </a:r>
            <a:endParaRPr sz="636" dirty="0"/>
          </a:p>
          <a:p>
            <a:pPr marL="166470" indent="-160259">
              <a:spcBef>
                <a:spcPts val="114"/>
              </a:spcBef>
              <a:buChar char="●"/>
              <a:tabLst>
                <a:tab pos="166470" algn="l"/>
              </a:tabLst>
            </a:pPr>
            <a:r>
              <a:rPr sz="636" dirty="0">
                <a:solidFill>
                  <a:srgbClr val="263766"/>
                </a:solidFill>
              </a:rPr>
              <a:t>Submit</a:t>
            </a:r>
            <a:r>
              <a:rPr sz="636" spc="-15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a</a:t>
            </a:r>
            <a:r>
              <a:rPr sz="636" spc="-15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300</a:t>
            </a:r>
            <a:r>
              <a:rPr sz="636" spc="-15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–</a:t>
            </a:r>
            <a:r>
              <a:rPr sz="636" spc="-15" dirty="0">
                <a:solidFill>
                  <a:srgbClr val="263766"/>
                </a:solidFill>
              </a:rPr>
              <a:t> </a:t>
            </a:r>
            <a:r>
              <a:rPr sz="636" spc="-10" dirty="0">
                <a:solidFill>
                  <a:srgbClr val="263766"/>
                </a:solidFill>
              </a:rPr>
              <a:t>400-</a:t>
            </a:r>
            <a:r>
              <a:rPr sz="636" dirty="0">
                <a:solidFill>
                  <a:srgbClr val="263766"/>
                </a:solidFill>
              </a:rPr>
              <a:t>word</a:t>
            </a:r>
            <a:r>
              <a:rPr sz="636" spc="-15" dirty="0">
                <a:solidFill>
                  <a:srgbClr val="263766"/>
                </a:solidFill>
              </a:rPr>
              <a:t> </a:t>
            </a:r>
            <a:r>
              <a:rPr sz="636" spc="-5" dirty="0">
                <a:solidFill>
                  <a:srgbClr val="263766"/>
                </a:solidFill>
              </a:rPr>
              <a:t>essay</a:t>
            </a:r>
            <a:endParaRPr sz="636" dirty="0"/>
          </a:p>
          <a:p>
            <a:pPr marL="166470" marR="2485" indent="-160569">
              <a:lnSpc>
                <a:spcPct val="114999"/>
              </a:lnSpc>
              <a:buChar char="●"/>
              <a:tabLst>
                <a:tab pos="166470" algn="l"/>
              </a:tabLst>
            </a:pPr>
            <a:r>
              <a:rPr sz="636" dirty="0">
                <a:solidFill>
                  <a:srgbClr val="263766"/>
                </a:solidFill>
              </a:rPr>
              <a:t>This</a:t>
            </a:r>
            <a:r>
              <a:rPr sz="636" spc="-17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year’s</a:t>
            </a:r>
            <a:r>
              <a:rPr sz="636" spc="-15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theme</a:t>
            </a:r>
            <a:r>
              <a:rPr sz="636" spc="-15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is,</a:t>
            </a:r>
            <a:r>
              <a:rPr sz="636" spc="-12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“How</a:t>
            </a:r>
            <a:r>
              <a:rPr sz="636" b="1" spc="-17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are</a:t>
            </a:r>
            <a:r>
              <a:rPr sz="636" b="1" spc="-15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you</a:t>
            </a:r>
            <a:r>
              <a:rPr sz="636" b="1" spc="-15" dirty="0">
                <a:solidFill>
                  <a:srgbClr val="263766"/>
                </a:solidFill>
              </a:rPr>
              <a:t> </a:t>
            </a:r>
            <a:r>
              <a:rPr sz="636" b="1" spc="-5" dirty="0">
                <a:solidFill>
                  <a:srgbClr val="263766"/>
                </a:solidFill>
              </a:rPr>
              <a:t>showing patriotism</a:t>
            </a:r>
            <a:r>
              <a:rPr sz="636" b="1" spc="-17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and</a:t>
            </a:r>
            <a:r>
              <a:rPr sz="636" b="1" spc="-17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support</a:t>
            </a:r>
            <a:r>
              <a:rPr sz="636" b="1" spc="-17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for</a:t>
            </a:r>
            <a:r>
              <a:rPr sz="636" b="1" spc="-17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our</a:t>
            </a:r>
            <a:r>
              <a:rPr sz="636" b="1" spc="-17" dirty="0">
                <a:solidFill>
                  <a:srgbClr val="263766"/>
                </a:solidFill>
              </a:rPr>
              <a:t> </a:t>
            </a:r>
            <a:r>
              <a:rPr sz="636" b="1" spc="-5" dirty="0">
                <a:solidFill>
                  <a:srgbClr val="263766"/>
                </a:solidFill>
              </a:rPr>
              <a:t>country?”</a:t>
            </a:r>
            <a:endParaRPr sz="636" dirty="0"/>
          </a:p>
          <a:p>
            <a:pPr marL="166470" indent="-160259">
              <a:spcBef>
                <a:spcPts val="112"/>
              </a:spcBef>
              <a:buChar char="●"/>
              <a:tabLst>
                <a:tab pos="166470" algn="l"/>
              </a:tabLst>
            </a:pPr>
            <a:r>
              <a:rPr sz="636" dirty="0">
                <a:solidFill>
                  <a:srgbClr val="263766"/>
                </a:solidFill>
              </a:rPr>
              <a:t>National</a:t>
            </a:r>
            <a:r>
              <a:rPr sz="636" spc="-27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Prize</a:t>
            </a:r>
            <a:r>
              <a:rPr sz="636" spc="-24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is</a:t>
            </a:r>
            <a:r>
              <a:rPr sz="636" spc="-24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currently</a:t>
            </a:r>
            <a:r>
              <a:rPr sz="636" spc="-22" dirty="0">
                <a:solidFill>
                  <a:srgbClr val="263766"/>
                </a:solidFill>
              </a:rPr>
              <a:t> </a:t>
            </a:r>
            <a:r>
              <a:rPr sz="636" b="1" spc="-5" dirty="0">
                <a:solidFill>
                  <a:srgbClr val="263766"/>
                </a:solidFill>
              </a:rPr>
              <a:t>$5,000</a:t>
            </a:r>
            <a:endParaRPr sz="636" dirty="0"/>
          </a:p>
        </p:txBody>
      </p:sp>
      <p:sp>
        <p:nvSpPr>
          <p:cNvPr id="10" name="object 10"/>
          <p:cNvSpPr txBox="1"/>
          <p:nvPr/>
        </p:nvSpPr>
        <p:spPr>
          <a:xfrm>
            <a:off x="4372403" y="3922333"/>
            <a:ext cx="1813270" cy="194466"/>
          </a:xfrm>
          <a:prstGeom prst="rect">
            <a:avLst/>
          </a:prstGeom>
        </p:spPr>
        <p:txBody>
          <a:bodyPr vert="horz" wrap="square" lIns="0" tIns="6212" rIns="0" bIns="0" rtlCol="0">
            <a:spAutoFit/>
          </a:bodyPr>
          <a:lstStyle/>
          <a:p>
            <a:pPr marL="6212">
              <a:spcBef>
                <a:spcPts val="49"/>
              </a:spcBef>
            </a:pPr>
            <a:r>
              <a:rPr sz="1223" b="1" dirty="0">
                <a:solidFill>
                  <a:srgbClr val="263766"/>
                </a:solidFill>
              </a:rPr>
              <a:t>VOICE</a:t>
            </a:r>
            <a:r>
              <a:rPr sz="1223" b="1" spc="-17" dirty="0">
                <a:solidFill>
                  <a:srgbClr val="263766"/>
                </a:solidFill>
              </a:rPr>
              <a:t> </a:t>
            </a:r>
            <a:r>
              <a:rPr sz="1223" b="1" dirty="0">
                <a:solidFill>
                  <a:srgbClr val="263766"/>
                </a:solidFill>
              </a:rPr>
              <a:t>OF</a:t>
            </a:r>
            <a:r>
              <a:rPr sz="1223" b="1" spc="-17" dirty="0">
                <a:solidFill>
                  <a:srgbClr val="263766"/>
                </a:solidFill>
              </a:rPr>
              <a:t> </a:t>
            </a:r>
            <a:r>
              <a:rPr sz="1223" b="1" spc="-5" dirty="0">
                <a:solidFill>
                  <a:srgbClr val="263766"/>
                </a:solidFill>
              </a:rPr>
              <a:t>DEMOCRACY</a:t>
            </a:r>
            <a:endParaRPr sz="1223" dirty="0"/>
          </a:p>
        </p:txBody>
      </p:sp>
      <p:sp>
        <p:nvSpPr>
          <p:cNvPr id="11" name="object 11"/>
          <p:cNvSpPr txBox="1"/>
          <p:nvPr/>
        </p:nvSpPr>
        <p:spPr>
          <a:xfrm>
            <a:off x="4435456" y="4125091"/>
            <a:ext cx="1806748" cy="679599"/>
          </a:xfrm>
          <a:prstGeom prst="rect">
            <a:avLst/>
          </a:prstGeom>
        </p:spPr>
        <p:txBody>
          <a:bodyPr vert="horz" wrap="square" lIns="0" tIns="6212" rIns="0" bIns="0" rtlCol="0">
            <a:spAutoFit/>
          </a:bodyPr>
          <a:lstStyle/>
          <a:p>
            <a:pPr marL="166470" marR="65221" indent="-160569" algn="just">
              <a:lnSpc>
                <a:spcPct val="114999"/>
              </a:lnSpc>
              <a:spcBef>
                <a:spcPts val="49"/>
              </a:spcBef>
              <a:buChar char="●"/>
              <a:tabLst>
                <a:tab pos="166470" algn="l"/>
              </a:tabLst>
            </a:pPr>
            <a:r>
              <a:rPr sz="636" dirty="0">
                <a:solidFill>
                  <a:srgbClr val="263766"/>
                </a:solidFill>
              </a:rPr>
              <a:t>Open</a:t>
            </a:r>
            <a:r>
              <a:rPr sz="636" spc="-22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to</a:t>
            </a:r>
            <a:r>
              <a:rPr sz="636" spc="-20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students</a:t>
            </a:r>
            <a:r>
              <a:rPr sz="636" spc="-20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in</a:t>
            </a:r>
            <a:r>
              <a:rPr sz="636" spc="-20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grades</a:t>
            </a:r>
            <a:r>
              <a:rPr sz="636" spc="-20" dirty="0">
                <a:solidFill>
                  <a:srgbClr val="263766"/>
                </a:solidFill>
              </a:rPr>
              <a:t> </a:t>
            </a:r>
            <a:r>
              <a:rPr sz="636" spc="-10" dirty="0">
                <a:solidFill>
                  <a:srgbClr val="263766"/>
                </a:solidFill>
              </a:rPr>
              <a:t>9-</a:t>
            </a:r>
            <a:r>
              <a:rPr sz="636" dirty="0">
                <a:solidFill>
                  <a:srgbClr val="263766"/>
                </a:solidFill>
              </a:rPr>
              <a:t>12</a:t>
            </a:r>
            <a:r>
              <a:rPr sz="636" spc="-20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enrolled</a:t>
            </a:r>
            <a:r>
              <a:rPr sz="636" spc="-20" dirty="0">
                <a:solidFill>
                  <a:srgbClr val="263766"/>
                </a:solidFill>
              </a:rPr>
              <a:t> </a:t>
            </a:r>
            <a:r>
              <a:rPr sz="636" spc="-12" dirty="0">
                <a:solidFill>
                  <a:srgbClr val="263766"/>
                </a:solidFill>
              </a:rPr>
              <a:t>by </a:t>
            </a:r>
            <a:r>
              <a:rPr sz="636" dirty="0">
                <a:solidFill>
                  <a:srgbClr val="263766"/>
                </a:solidFill>
              </a:rPr>
              <a:t>Oct.</a:t>
            </a:r>
            <a:r>
              <a:rPr sz="636" spc="-22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31st</a:t>
            </a:r>
            <a:r>
              <a:rPr sz="636" spc="-22" dirty="0">
                <a:solidFill>
                  <a:srgbClr val="263766"/>
                </a:solidFill>
              </a:rPr>
              <a:t> </a:t>
            </a:r>
            <a:r>
              <a:rPr sz="636" spc="-5" dirty="0">
                <a:solidFill>
                  <a:srgbClr val="263766"/>
                </a:solidFill>
              </a:rPr>
              <a:t>deadline</a:t>
            </a:r>
            <a:endParaRPr sz="636" dirty="0"/>
          </a:p>
          <a:p>
            <a:pPr marL="166470" marR="2485" indent="-160569" algn="just">
              <a:lnSpc>
                <a:spcPct val="114999"/>
              </a:lnSpc>
              <a:buChar char="●"/>
              <a:tabLst>
                <a:tab pos="166470" algn="l"/>
              </a:tabLst>
            </a:pPr>
            <a:r>
              <a:rPr sz="636" dirty="0">
                <a:solidFill>
                  <a:srgbClr val="263766"/>
                </a:solidFill>
              </a:rPr>
              <a:t>Submit</a:t>
            </a:r>
            <a:r>
              <a:rPr sz="636" spc="-24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a</a:t>
            </a:r>
            <a:r>
              <a:rPr sz="636" spc="-22" dirty="0">
                <a:solidFill>
                  <a:srgbClr val="263766"/>
                </a:solidFill>
              </a:rPr>
              <a:t> </a:t>
            </a:r>
            <a:r>
              <a:rPr sz="636" spc="-10" dirty="0">
                <a:solidFill>
                  <a:srgbClr val="263766"/>
                </a:solidFill>
              </a:rPr>
              <a:t>3–5-</a:t>
            </a:r>
            <a:r>
              <a:rPr sz="636" dirty="0">
                <a:solidFill>
                  <a:srgbClr val="263766"/>
                </a:solidFill>
              </a:rPr>
              <a:t>minute</a:t>
            </a:r>
            <a:r>
              <a:rPr sz="636" spc="-24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audio</a:t>
            </a:r>
            <a:r>
              <a:rPr sz="636" spc="-22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and</a:t>
            </a:r>
            <a:r>
              <a:rPr sz="636" spc="-24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written</a:t>
            </a:r>
            <a:r>
              <a:rPr sz="636" spc="-22" dirty="0">
                <a:solidFill>
                  <a:srgbClr val="263766"/>
                </a:solidFill>
              </a:rPr>
              <a:t> </a:t>
            </a:r>
            <a:r>
              <a:rPr sz="636" spc="-5" dirty="0">
                <a:solidFill>
                  <a:srgbClr val="263766"/>
                </a:solidFill>
              </a:rPr>
              <a:t>essay </a:t>
            </a:r>
            <a:r>
              <a:rPr sz="636" dirty="0">
                <a:solidFill>
                  <a:srgbClr val="263766"/>
                </a:solidFill>
              </a:rPr>
              <a:t>This</a:t>
            </a:r>
            <a:r>
              <a:rPr sz="636" spc="-17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year’s</a:t>
            </a:r>
            <a:r>
              <a:rPr sz="636" spc="-15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theme</a:t>
            </a:r>
            <a:r>
              <a:rPr sz="636" spc="-15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is,</a:t>
            </a:r>
            <a:r>
              <a:rPr sz="636" spc="-12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“How</a:t>
            </a:r>
            <a:r>
              <a:rPr sz="636" b="1" spc="-17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are</a:t>
            </a:r>
            <a:r>
              <a:rPr sz="636" b="1" spc="-15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you</a:t>
            </a:r>
            <a:r>
              <a:rPr sz="636" b="1" spc="-15" dirty="0">
                <a:solidFill>
                  <a:srgbClr val="263766"/>
                </a:solidFill>
              </a:rPr>
              <a:t> </a:t>
            </a:r>
            <a:r>
              <a:rPr sz="636" b="1" spc="-5" dirty="0">
                <a:solidFill>
                  <a:srgbClr val="263766"/>
                </a:solidFill>
              </a:rPr>
              <a:t>showing patriotism</a:t>
            </a:r>
            <a:r>
              <a:rPr sz="636" b="1" spc="-17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and</a:t>
            </a:r>
            <a:r>
              <a:rPr sz="636" b="1" spc="-17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support</a:t>
            </a:r>
            <a:r>
              <a:rPr sz="636" b="1" spc="-17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for</a:t>
            </a:r>
            <a:r>
              <a:rPr sz="636" b="1" spc="-17" dirty="0">
                <a:solidFill>
                  <a:srgbClr val="263766"/>
                </a:solidFill>
              </a:rPr>
              <a:t> </a:t>
            </a:r>
            <a:r>
              <a:rPr sz="636" b="1" dirty="0">
                <a:solidFill>
                  <a:srgbClr val="263766"/>
                </a:solidFill>
              </a:rPr>
              <a:t>our</a:t>
            </a:r>
            <a:r>
              <a:rPr sz="636" b="1" spc="-17" dirty="0">
                <a:solidFill>
                  <a:srgbClr val="263766"/>
                </a:solidFill>
              </a:rPr>
              <a:t> </a:t>
            </a:r>
            <a:r>
              <a:rPr sz="636" b="1" spc="-5" dirty="0">
                <a:solidFill>
                  <a:srgbClr val="263766"/>
                </a:solidFill>
              </a:rPr>
              <a:t>country?”</a:t>
            </a:r>
            <a:endParaRPr sz="636" dirty="0"/>
          </a:p>
          <a:p>
            <a:pPr marL="166781" indent="-160569" algn="just">
              <a:spcBef>
                <a:spcPts val="112"/>
              </a:spcBef>
              <a:buChar char="●"/>
              <a:tabLst>
                <a:tab pos="166781" algn="l"/>
              </a:tabLst>
            </a:pPr>
            <a:r>
              <a:rPr sz="636" dirty="0">
                <a:solidFill>
                  <a:srgbClr val="263766"/>
                </a:solidFill>
              </a:rPr>
              <a:t>National</a:t>
            </a:r>
            <a:r>
              <a:rPr sz="636" spc="-27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Prize</a:t>
            </a:r>
            <a:r>
              <a:rPr sz="636" spc="-24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is</a:t>
            </a:r>
            <a:r>
              <a:rPr sz="636" spc="-24" dirty="0">
                <a:solidFill>
                  <a:srgbClr val="263766"/>
                </a:solidFill>
              </a:rPr>
              <a:t> </a:t>
            </a:r>
            <a:r>
              <a:rPr sz="636" dirty="0">
                <a:solidFill>
                  <a:srgbClr val="263766"/>
                </a:solidFill>
              </a:rPr>
              <a:t>currently</a:t>
            </a:r>
            <a:r>
              <a:rPr sz="636" spc="-22" dirty="0">
                <a:solidFill>
                  <a:srgbClr val="263766"/>
                </a:solidFill>
              </a:rPr>
              <a:t> </a:t>
            </a:r>
            <a:r>
              <a:rPr sz="636" b="1" spc="-5" dirty="0">
                <a:solidFill>
                  <a:srgbClr val="263766"/>
                </a:solidFill>
              </a:rPr>
              <a:t>$35,000</a:t>
            </a:r>
            <a:endParaRPr sz="636" dirty="0"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7608" y="3099663"/>
            <a:ext cx="383024" cy="3830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8462" y="4031194"/>
            <a:ext cx="383024" cy="38302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930490" y="4907607"/>
            <a:ext cx="1193317" cy="141694"/>
          </a:xfrm>
          <a:prstGeom prst="rect">
            <a:avLst/>
          </a:prstGeom>
        </p:spPr>
        <p:txBody>
          <a:bodyPr vert="horz" wrap="square" lIns="0" tIns="6212" rIns="0" bIns="0" rtlCol="0">
            <a:spAutoFit/>
          </a:bodyPr>
          <a:lstStyle/>
          <a:p>
            <a:pPr marL="6212">
              <a:spcBef>
                <a:spcPts val="49"/>
              </a:spcBef>
            </a:pPr>
            <a:r>
              <a:rPr sz="880" spc="-5" dirty="0">
                <a:solidFill>
                  <a:srgbClr val="1155CC"/>
                </a:solidFill>
              </a:rPr>
              <a:t>https://scholarsapp.com</a:t>
            </a:r>
            <a:endParaRPr sz="880" dirty="0"/>
          </a:p>
        </p:txBody>
      </p:sp>
      <p:sp>
        <p:nvSpPr>
          <p:cNvPr id="15" name="object 15"/>
          <p:cNvSpPr txBox="1"/>
          <p:nvPr/>
        </p:nvSpPr>
        <p:spPr>
          <a:xfrm>
            <a:off x="3173833" y="4519910"/>
            <a:ext cx="794199" cy="141694"/>
          </a:xfrm>
          <a:prstGeom prst="rect">
            <a:avLst/>
          </a:prstGeom>
        </p:spPr>
        <p:txBody>
          <a:bodyPr vert="horz" wrap="square" lIns="0" tIns="6212" rIns="0" bIns="0" rtlCol="0">
            <a:spAutoFit/>
          </a:bodyPr>
          <a:lstStyle/>
          <a:p>
            <a:pPr marL="6212">
              <a:spcBef>
                <a:spcPts val="49"/>
              </a:spcBef>
            </a:pPr>
            <a:r>
              <a:rPr sz="880" spc="-5" dirty="0">
                <a:solidFill>
                  <a:srgbClr val="595959"/>
                </a:solidFill>
              </a:rPr>
              <a:t>bit.ly/4m0VQVT</a:t>
            </a:r>
            <a:endParaRPr sz="880" dirty="0"/>
          </a:p>
        </p:txBody>
      </p:sp>
      <p:sp>
        <p:nvSpPr>
          <p:cNvPr id="16" name="object 16"/>
          <p:cNvSpPr txBox="1"/>
          <p:nvPr/>
        </p:nvSpPr>
        <p:spPr>
          <a:xfrm>
            <a:off x="5174292" y="3547726"/>
            <a:ext cx="762828" cy="141694"/>
          </a:xfrm>
          <a:prstGeom prst="rect">
            <a:avLst/>
          </a:prstGeom>
        </p:spPr>
        <p:txBody>
          <a:bodyPr vert="horz" wrap="square" lIns="0" tIns="6212" rIns="0" bIns="0" rtlCol="0">
            <a:spAutoFit/>
          </a:bodyPr>
          <a:lstStyle/>
          <a:p>
            <a:pPr marL="6212">
              <a:spcBef>
                <a:spcPts val="49"/>
              </a:spcBef>
            </a:pPr>
            <a:r>
              <a:rPr sz="880" spc="-5" dirty="0">
                <a:solidFill>
                  <a:srgbClr val="595959"/>
                </a:solidFill>
              </a:rPr>
              <a:t>bit.ly/4o5HDZY</a:t>
            </a:r>
            <a:endParaRPr sz="880" dirty="0"/>
          </a:p>
        </p:txBody>
      </p:sp>
      <p:sp>
        <p:nvSpPr>
          <p:cNvPr id="17" name="object 17"/>
          <p:cNvSpPr/>
          <p:nvPr/>
        </p:nvSpPr>
        <p:spPr>
          <a:xfrm>
            <a:off x="2782957" y="3886661"/>
            <a:ext cx="3569701" cy="4659"/>
          </a:xfrm>
          <a:custGeom>
            <a:avLst/>
            <a:gdLst/>
            <a:ahLst/>
            <a:cxnLst/>
            <a:rect l="l" t="t" r="r" b="b"/>
            <a:pathLst>
              <a:path w="7298055" h="9525">
                <a:moveTo>
                  <a:pt x="7297924" y="9524"/>
                </a:moveTo>
                <a:lnTo>
                  <a:pt x="0" y="9524"/>
                </a:lnTo>
                <a:lnTo>
                  <a:pt x="0" y="0"/>
                </a:lnTo>
                <a:lnTo>
                  <a:pt x="7297924" y="0"/>
                </a:lnTo>
                <a:lnTo>
                  <a:pt x="7297924" y="952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 sz="6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84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Balloon party night is NOVEMBER 15th AT 7pm! Come ready to puRCHase and have a great night!!</a:t>
            </a:r>
            <a:endParaRPr sz="3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800" y="949750"/>
            <a:ext cx="5009225" cy="34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-128337" y="2472496"/>
            <a:ext cx="5880553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9D1515"/>
                </a:solidFill>
              </a:rPr>
              <a:t>GREAT AMERICAN TRESURE </a:t>
            </a:r>
            <a:br>
              <a:rPr lang="en" b="1" dirty="0">
                <a:solidFill>
                  <a:srgbClr val="9D1515"/>
                </a:solidFill>
              </a:rPr>
            </a:br>
            <a:r>
              <a:rPr lang="en" b="1" dirty="0">
                <a:solidFill>
                  <a:srgbClr val="9D1515"/>
                </a:solidFill>
              </a:rPr>
              <a:t>HUNTERS TOUR</a:t>
            </a:r>
            <a:br>
              <a:rPr lang="en" b="1" dirty="0">
                <a:solidFill>
                  <a:srgbClr val="9D1515"/>
                </a:solidFill>
              </a:rPr>
            </a:br>
            <a:r>
              <a:rPr lang="en" b="1" dirty="0">
                <a:solidFill>
                  <a:srgbClr val="9D1515"/>
                </a:solidFill>
              </a:rPr>
              <a:t>OCTOBER 21,22,23</a:t>
            </a:r>
            <a:br>
              <a:rPr lang="en" b="1" dirty="0">
                <a:solidFill>
                  <a:srgbClr val="9D1515"/>
                </a:solidFill>
              </a:rPr>
            </a:br>
            <a:r>
              <a:rPr lang="en" b="1" dirty="0">
                <a:solidFill>
                  <a:srgbClr val="9D1515"/>
                </a:solidFill>
              </a:rPr>
              <a:t>9:00 AM TO 6:00 PM</a:t>
            </a:r>
            <a:br>
              <a:rPr lang="en" b="1" dirty="0">
                <a:solidFill>
                  <a:srgbClr val="9D1515"/>
                </a:solidFill>
              </a:rPr>
            </a:br>
            <a:r>
              <a:rPr lang="en" b="1" dirty="0">
                <a:solidFill>
                  <a:srgbClr val="9D1515"/>
                </a:solidFill>
              </a:rPr>
              <a:t>IN THE HALL</a:t>
            </a:r>
            <a:br>
              <a:rPr lang="en" b="1" dirty="0">
                <a:solidFill>
                  <a:srgbClr val="9D1515"/>
                </a:solidFill>
              </a:rPr>
            </a:br>
            <a:r>
              <a:rPr lang="en" b="1" dirty="0">
                <a:solidFill>
                  <a:srgbClr val="9D1515"/>
                </a:solidFill>
              </a:rPr>
              <a:t> </a:t>
            </a:r>
            <a:endParaRPr b="1" dirty="0">
              <a:solidFill>
                <a:srgbClr val="9D1515"/>
              </a:solidFill>
            </a:endParaRPr>
          </a:p>
        </p:txBody>
      </p:sp>
      <p:pic>
        <p:nvPicPr>
          <p:cNvPr id="1026" name="Picture 2" descr="May be an image of 2 people and text that says 'Oe GreatmAmerican . merican Bes Tunca/ Ureasuré Huntera Unur Great American Treasure Hunters Tour MAKEHOUBECALL Coming Vine Grove, KY! VFW Post 10281 299 Briggs Lane Vine Grove, KY October 21st, 22nd, &amp; 23rd Gold Jewelry Treasure Hunters #you throwit you $250.00 Cash On The Spot! Thousands Be Out hut Silver Jewelry Limited Buying Event™ definitely market. Your old gold ඒං silver could be worth a lot of money to collectors... Keep reading find how you can cash in! KY)-1f Idcol dig ป ying Coins your larger iters rusiness bank roup freeto attend nece33ary. GREAT AMERICAN TREASURE HUNTERS recent Treasure'">
            <a:extLst>
              <a:ext uri="{FF2B5EF4-FFF2-40B4-BE49-F238E27FC236}">
                <a16:creationId xmlns:a16="http://schemas.microsoft.com/office/drawing/2014/main" id="{5B989F1B-42AD-4887-4BC3-E5F8AD0CE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75" y="1200157"/>
            <a:ext cx="3857625" cy="336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97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1276850"/>
            <a:ext cx="273600" cy="3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881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Join us Tuesday Nights at 7:00 PM for cornhole!!</a:t>
            </a:r>
            <a:endParaRPr sz="4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700" y="1088963"/>
            <a:ext cx="2944650" cy="33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9334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VFW BREAKFAST!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eVERY SATURDAY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8-11 AM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YOU CAN’T GET A BETTER DEAL THAN THIS!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OPEN TO EVERYONE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538" y="1103275"/>
            <a:ext cx="39433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888" y="1710925"/>
            <a:ext cx="1819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987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Community Breakfast!      16 NOVEMBER</a:t>
            </a:r>
            <a:r>
              <a:rPr lang="en-US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2025 </a:t>
            </a: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at 11am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All volunteers needed by </a:t>
            </a:r>
            <a:r>
              <a:rPr lang="en" sz="2400" b="1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9 am</a:t>
            </a:r>
            <a:endParaRPr sz="24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7850" y="1022025"/>
            <a:ext cx="29337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1550" y="2020450"/>
            <a:ext cx="2357650" cy="23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38888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             </a:t>
            </a:r>
          </a:p>
          <a:p>
            <a:r>
              <a:rPr lang="en-US" sz="4000" b="1" dirty="0"/>
              <a:t>                        </a:t>
            </a:r>
            <a:r>
              <a:rPr lang="en-US" sz="4000" b="1" dirty="0">
                <a:solidFill>
                  <a:srgbClr val="9E161D"/>
                </a:solidFill>
              </a:rPr>
              <a:t>E TABS</a:t>
            </a:r>
          </a:p>
          <a:p>
            <a:endParaRPr lang="en-US" sz="40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TICKETS MUST REDEEMED WITHIN 24 HOURS OF END OF GAMING SESSION</a:t>
            </a:r>
          </a:p>
          <a:p>
            <a:endParaRPr lang="en-US" sz="24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IF TICKET IS NOT REDEEMED PLAYER WILL FORFEIT WINNINGS</a:t>
            </a:r>
          </a:p>
        </p:txBody>
      </p:sp>
    </p:spTree>
    <p:extLst>
      <p:ext uri="{BB962C8B-B14F-4D97-AF65-F5344CB8AC3E}">
        <p14:creationId xmlns:p14="http://schemas.microsoft.com/office/powerpoint/2010/main" val="332043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9260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D1515"/>
                </a:solidFill>
              </a:rPr>
              <a:t>WARNING TO MINORS</a:t>
            </a:r>
          </a:p>
          <a:p>
            <a:r>
              <a:rPr lang="en-US" b="1" dirty="0">
                <a:solidFill>
                  <a:srgbClr val="9D1515"/>
                </a:solidFill>
              </a:rPr>
              <a:t>Persons under the age of 21 </a:t>
            </a:r>
            <a:r>
              <a:rPr lang="en-US" b="1" dirty="0">
                <a:solidFill>
                  <a:schemeClr val="tx1"/>
                </a:solidFill>
              </a:rPr>
              <a:t> are subject to a two hundred dollars if they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1- Enter licensed premises to buy, or have served to them,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2-Possess, purchase or attempt to purchase, or get another to purchase alcoholic beverages for them.</a:t>
            </a:r>
          </a:p>
          <a:p>
            <a:r>
              <a:rPr lang="en-US" b="1" dirty="0">
                <a:solidFill>
                  <a:srgbClr val="9E161D"/>
                </a:solidFill>
              </a:rPr>
              <a:t>Anyone aiding or assisting a person under 21 </a:t>
            </a:r>
            <a:r>
              <a:rPr lang="en-US" b="1" dirty="0">
                <a:solidFill>
                  <a:schemeClr val="tx1"/>
                </a:solidFill>
              </a:rPr>
              <a:t>in purchasing alcoholic beverages is also subject to a fine not to exceed two hundred fifty dollars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3-Misrepresent their age for the purpose of purchasing or obtaining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9D1515"/>
                </a:solidFill>
              </a:rPr>
              <a:t>                                           KY. DEPT. OF ALCOHOLIC BEVERAGE CONTROL</a:t>
            </a:r>
          </a:p>
          <a:p>
            <a:endParaRPr lang="en-US" sz="1600" b="1" dirty="0">
              <a:solidFill>
                <a:srgbClr val="9D1515"/>
              </a:solidFill>
            </a:endParaRPr>
          </a:p>
          <a:p>
            <a:endParaRPr lang="en-US" sz="4000" b="1" dirty="0">
              <a:solidFill>
                <a:srgbClr val="9D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39200" y="958600"/>
            <a:ext cx="870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205625" y="982050"/>
            <a:ext cx="4536900" cy="3455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100% Smoke free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This includes vapes and chewing tobacco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There are multiple smoking areas outside for your convenience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Thank you! </a:t>
            </a:r>
            <a:endParaRPr sz="30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975" y="1071325"/>
            <a:ext cx="3365875" cy="3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135493</TotalTime>
  <Words>581</Words>
  <Application>Microsoft Office PowerPoint</Application>
  <PresentationFormat>On-screen Show (16:9)</PresentationFormat>
  <Paragraphs>103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Verdana</vt:lpstr>
      <vt:lpstr>Bebas Neue</vt:lpstr>
      <vt:lpstr>Calibri</vt:lpstr>
      <vt:lpstr>Arial</vt:lpstr>
      <vt:lpstr>Simple Light</vt:lpstr>
      <vt:lpstr> </vt:lpstr>
      <vt:lpstr>  </vt:lpstr>
      <vt:lpstr>GREAT AMERICAN TRESURE  HUNTERS TOUR OCTOBER 21,22,23 9:00 AM TO 6:00 PM IN THE HALL  </vt:lpstr>
      <vt:lpstr> </vt:lpstr>
      <vt:lpstr> </vt:lpstr>
      <vt:lpstr> </vt:lpstr>
      <vt:lpstr>  </vt:lpstr>
      <vt:lpstr>  </vt:lpstr>
      <vt:lpstr> </vt:lpstr>
      <vt:lpstr>PowerPoint Presentation</vt:lpstr>
      <vt:lpstr>Recommendations? Or suggestions to improve the Environment FOR OUR VETERANS AND POST. PLEASE LET US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PATRIOT'S PEN AND VOICE OF DEMOCRACY Post 10281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Shoot</dc:title>
  <dc:creator>james knowles</dc:creator>
  <cp:lastModifiedBy>james</cp:lastModifiedBy>
  <cp:revision>136</cp:revision>
  <dcterms:modified xsi:type="dcterms:W3CDTF">2025-10-21T23:19:39Z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930299420</vt:i4>
  </property>
  <property fmtid="{D5CDD505-2E9C-101B-9397-08002B2CF9AE}" pid="3" name="_NewReviewCycle">
    <vt:lpwstr/>
  </property>
  <property fmtid="{D5CDD505-2E9C-101B-9397-08002B2CF9AE}" pid="4" name="_EmailSubject">
    <vt:lpwstr>pptx</vt:lpwstr>
  </property>
  <property fmtid="{D5CDD505-2E9C-101B-9397-08002B2CF9AE}" pid="5" name="_AuthorEmail">
    <vt:lpwstr>james.e.knowles8.civ@army.mil</vt:lpwstr>
  </property>
  <property fmtid="{D5CDD505-2E9C-101B-9397-08002B2CF9AE}" pid="6" name="_AuthorEmailDisplayName">
    <vt:lpwstr>Knowles, James E Jr CIV USARMY HRC (USA)</vt:lpwstr>
  </property>
</Properties>
</file>